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2" r:id="rId15"/>
    <p:sldId id="270" r:id="rId16"/>
    <p:sldId id="271" r:id="rId1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02.06.2015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02.06.2015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02.06.2015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02.06.2015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02.06.2015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02.06.2015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02.06.2015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02.06.2015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02.06.2015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02.06.2015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02.06.2015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A66AE-81F5-474A-B74B-EE41E9320F19}" type="datetimeFigureOut">
              <a:rPr lang="uk-UA" smtClean="0"/>
              <a:t>02.06.2015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Semi-finished materials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843808" y="3471165"/>
            <a:ext cx="4032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Finger-jointed panels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Scantlings for windows and doors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Semi-finished door elements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Worktops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8046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en-US" dirty="0"/>
              <a:t>Finger-jointed panels</a:t>
            </a:r>
            <a:endParaRPr lang="ru-R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88840"/>
            <a:ext cx="3564616" cy="2367200"/>
          </a:xfrm>
        </p:spPr>
      </p:pic>
      <p:sp>
        <p:nvSpPr>
          <p:cNvPr id="7" name="TextBox 6"/>
          <p:cNvSpPr txBox="1"/>
          <p:nvPr/>
        </p:nvSpPr>
        <p:spPr>
          <a:xfrm>
            <a:off x="2195736" y="1147391"/>
            <a:ext cx="46085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Beech</a:t>
            </a:r>
            <a:r>
              <a:rPr lang="ka-GE" sz="4400" b="1" dirty="0" smtClean="0"/>
              <a:t> </a:t>
            </a:r>
            <a:endParaRPr lang="ru-RU" sz="4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474330" y="1916832"/>
            <a:ext cx="41044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Quality: AB</a:t>
            </a:r>
          </a:p>
          <a:p>
            <a:r>
              <a:rPr lang="en-US" dirty="0" smtClean="0"/>
              <a:t>Thickness: 14-200mm</a:t>
            </a:r>
          </a:p>
          <a:p>
            <a:r>
              <a:rPr lang="en-US" dirty="0" smtClean="0"/>
              <a:t>Width: 35-1300mm</a:t>
            </a:r>
          </a:p>
          <a:p>
            <a:r>
              <a:rPr lang="en-US" dirty="0" smtClean="0"/>
              <a:t>Width of lamella: 20mm-40mm</a:t>
            </a:r>
          </a:p>
          <a:p>
            <a:r>
              <a:rPr lang="en-US" dirty="0" smtClean="0"/>
              <a:t>Length: 6m</a:t>
            </a:r>
          </a:p>
          <a:p>
            <a:r>
              <a:rPr lang="en-US" dirty="0" smtClean="0"/>
              <a:t>Humidity: 10% ±1.5%.</a:t>
            </a:r>
          </a:p>
          <a:p>
            <a:r>
              <a:rPr lang="en-US" dirty="0"/>
              <a:t>Glue: </a:t>
            </a:r>
            <a:r>
              <a:rPr lang="en-US" dirty="0" err="1"/>
              <a:t>Kleibert</a:t>
            </a:r>
            <a:r>
              <a:rPr lang="en-US" dirty="0"/>
              <a:t> D3, </a:t>
            </a:r>
            <a:r>
              <a:rPr lang="en-US" dirty="0" smtClean="0"/>
              <a:t>D4</a:t>
            </a:r>
          </a:p>
          <a:p>
            <a:r>
              <a:rPr lang="en-US" dirty="0" smtClean="0"/>
              <a:t>May vary according customer wishes.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4630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Finger-jointed panels</a:t>
            </a:r>
            <a:endParaRPr lang="ru-R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62" y="1844824"/>
            <a:ext cx="3686698" cy="2448272"/>
          </a:xfrm>
        </p:spPr>
      </p:pic>
      <p:sp>
        <p:nvSpPr>
          <p:cNvPr id="6" name="TextBox 5"/>
          <p:cNvSpPr txBox="1"/>
          <p:nvPr/>
        </p:nvSpPr>
        <p:spPr>
          <a:xfrm>
            <a:off x="2195736" y="1124744"/>
            <a:ext cx="46085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Beech</a:t>
            </a:r>
            <a:endParaRPr lang="ru-RU" sz="4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474330" y="1844824"/>
            <a:ext cx="41044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Quality: BB</a:t>
            </a:r>
          </a:p>
          <a:p>
            <a:r>
              <a:rPr lang="en-US" dirty="0" smtClean="0"/>
              <a:t>Thickness: 14-200mm</a:t>
            </a:r>
          </a:p>
          <a:p>
            <a:r>
              <a:rPr lang="en-US" dirty="0" smtClean="0"/>
              <a:t>Width: 35-1300mm</a:t>
            </a:r>
          </a:p>
          <a:p>
            <a:r>
              <a:rPr lang="en-US" dirty="0" smtClean="0"/>
              <a:t>Width of lamella: 20mm-40mm</a:t>
            </a:r>
          </a:p>
          <a:p>
            <a:r>
              <a:rPr lang="en-US" dirty="0" smtClean="0"/>
              <a:t>Length: 6m</a:t>
            </a:r>
          </a:p>
          <a:p>
            <a:r>
              <a:rPr lang="en-US" dirty="0" smtClean="0"/>
              <a:t>Humidity: 10% ±1.5%.</a:t>
            </a:r>
          </a:p>
          <a:p>
            <a:r>
              <a:rPr lang="en-US" dirty="0"/>
              <a:t>Glue: </a:t>
            </a:r>
            <a:r>
              <a:rPr lang="en-US" dirty="0" err="1"/>
              <a:t>Kleibert</a:t>
            </a:r>
            <a:r>
              <a:rPr lang="en-US" dirty="0"/>
              <a:t> D3, </a:t>
            </a:r>
            <a:r>
              <a:rPr lang="en-US" dirty="0" smtClean="0"/>
              <a:t>D4</a:t>
            </a:r>
          </a:p>
          <a:p>
            <a:r>
              <a:rPr lang="en-US" dirty="0" smtClean="0"/>
              <a:t>May vary according customer wishes.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33164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Finger-jointed panels</a:t>
            </a:r>
            <a:endParaRPr lang="ru-R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916831"/>
            <a:ext cx="3672408" cy="2438783"/>
          </a:xfrm>
        </p:spPr>
      </p:pic>
      <p:sp>
        <p:nvSpPr>
          <p:cNvPr id="6" name="TextBox 5"/>
          <p:cNvSpPr txBox="1"/>
          <p:nvPr/>
        </p:nvSpPr>
        <p:spPr>
          <a:xfrm>
            <a:off x="2195736" y="1124744"/>
            <a:ext cx="46085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Coniferous</a:t>
            </a:r>
            <a:endParaRPr lang="ru-RU" sz="4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474330" y="1844824"/>
            <a:ext cx="41044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Quality: AB</a:t>
            </a:r>
          </a:p>
          <a:p>
            <a:r>
              <a:rPr lang="en-US" dirty="0" smtClean="0"/>
              <a:t>Thickness: 14-200mm</a:t>
            </a:r>
          </a:p>
          <a:p>
            <a:r>
              <a:rPr lang="en-US" dirty="0" smtClean="0"/>
              <a:t>Width: 35-1300mm</a:t>
            </a:r>
          </a:p>
          <a:p>
            <a:r>
              <a:rPr lang="en-US" dirty="0" smtClean="0"/>
              <a:t>Width of lamella: 20mm-40mm</a:t>
            </a:r>
          </a:p>
          <a:p>
            <a:r>
              <a:rPr lang="en-US" dirty="0" smtClean="0"/>
              <a:t>Length: 6m</a:t>
            </a:r>
          </a:p>
          <a:p>
            <a:r>
              <a:rPr lang="en-US" dirty="0" smtClean="0"/>
              <a:t>Humidity: 10% ±1.5%.</a:t>
            </a:r>
          </a:p>
          <a:p>
            <a:r>
              <a:rPr lang="en-US" dirty="0"/>
              <a:t>Glue: </a:t>
            </a:r>
            <a:r>
              <a:rPr lang="en-US" dirty="0" err="1"/>
              <a:t>Kleibert</a:t>
            </a:r>
            <a:r>
              <a:rPr lang="en-US" dirty="0"/>
              <a:t> D3, </a:t>
            </a:r>
            <a:r>
              <a:rPr lang="en-US" dirty="0" smtClean="0"/>
              <a:t>D4</a:t>
            </a:r>
          </a:p>
          <a:p>
            <a:r>
              <a:rPr lang="en-US" dirty="0" smtClean="0"/>
              <a:t>May vary according customer wishes.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73211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Finger-jointed panels</a:t>
            </a:r>
            <a:endParaRPr lang="ru-R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832"/>
            <a:ext cx="3578265" cy="2376264"/>
          </a:xfrm>
        </p:spPr>
      </p:pic>
      <p:sp>
        <p:nvSpPr>
          <p:cNvPr id="7" name="TextBox 6"/>
          <p:cNvSpPr txBox="1"/>
          <p:nvPr/>
        </p:nvSpPr>
        <p:spPr>
          <a:xfrm>
            <a:off x="2195736" y="1124744"/>
            <a:ext cx="46085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Coniferous</a:t>
            </a:r>
            <a:endParaRPr lang="ru-RU" sz="4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474330" y="1916832"/>
            <a:ext cx="41044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Quality: BB</a:t>
            </a:r>
          </a:p>
          <a:p>
            <a:r>
              <a:rPr lang="en-US" dirty="0" smtClean="0"/>
              <a:t>Thickness: 14-200mm</a:t>
            </a:r>
          </a:p>
          <a:p>
            <a:r>
              <a:rPr lang="en-US" dirty="0" smtClean="0"/>
              <a:t>Width: 35-1300mm</a:t>
            </a:r>
          </a:p>
          <a:p>
            <a:r>
              <a:rPr lang="en-US" dirty="0" smtClean="0"/>
              <a:t>Width of lamella: 20mm-40mm</a:t>
            </a:r>
          </a:p>
          <a:p>
            <a:r>
              <a:rPr lang="en-US" dirty="0" smtClean="0"/>
              <a:t>Length: 6m</a:t>
            </a:r>
          </a:p>
          <a:p>
            <a:r>
              <a:rPr lang="en-US" dirty="0" smtClean="0"/>
              <a:t>Humidity: 10% ±1.5%.</a:t>
            </a:r>
          </a:p>
          <a:p>
            <a:r>
              <a:rPr lang="en-US" dirty="0"/>
              <a:t>Glue: </a:t>
            </a:r>
            <a:r>
              <a:rPr lang="en-US" dirty="0" err="1"/>
              <a:t>Kleibert</a:t>
            </a:r>
            <a:r>
              <a:rPr lang="en-US" dirty="0"/>
              <a:t> D3, </a:t>
            </a:r>
            <a:r>
              <a:rPr lang="en-US" dirty="0" smtClean="0"/>
              <a:t>D4</a:t>
            </a:r>
          </a:p>
          <a:p>
            <a:r>
              <a:rPr lang="en-US" dirty="0" smtClean="0"/>
              <a:t>May vary according customer wishes.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66858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Scantlings for windows and doors</a:t>
            </a:r>
            <a:endParaRPr lang="ru-R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556792"/>
            <a:ext cx="4392488" cy="2592288"/>
          </a:xfrm>
        </p:spPr>
      </p:pic>
      <p:sp>
        <p:nvSpPr>
          <p:cNvPr id="5" name="TextBox 4"/>
          <p:cNvSpPr txBox="1"/>
          <p:nvPr/>
        </p:nvSpPr>
        <p:spPr>
          <a:xfrm>
            <a:off x="1043608" y="4437112"/>
            <a:ext cx="30243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Sizes:</a:t>
            </a:r>
            <a:br>
              <a:rPr lang="en-US" dirty="0"/>
            </a:br>
            <a:r>
              <a:rPr lang="en-US" dirty="0"/>
              <a:t>mm 48x95 - 120</a:t>
            </a:r>
            <a:br>
              <a:rPr lang="en-US" dirty="0"/>
            </a:br>
            <a:r>
              <a:rPr lang="en-US" dirty="0"/>
              <a:t>mm 63x75 - 86 - 95 - 120</a:t>
            </a:r>
            <a:br>
              <a:rPr lang="en-US" dirty="0"/>
            </a:br>
            <a:r>
              <a:rPr lang="en-US" dirty="0"/>
              <a:t>mm 66x75 - 86 - 95 - 120</a:t>
            </a:r>
            <a:br>
              <a:rPr lang="en-US" dirty="0"/>
            </a:br>
            <a:r>
              <a:rPr lang="en-US" dirty="0"/>
              <a:t>mm 72x75 - 86 - 95 - 120</a:t>
            </a:r>
            <a:br>
              <a:rPr lang="en-US" dirty="0"/>
            </a:b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139952" y="4437112"/>
            <a:ext cx="4608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Specification: DKD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Gluing: UNI EN 204 </a:t>
            </a:r>
            <a:r>
              <a:rPr lang="en-US" dirty="0" smtClean="0"/>
              <a:t>D4 </a:t>
            </a:r>
          </a:p>
          <a:p>
            <a:r>
              <a:rPr lang="en-US" dirty="0" smtClean="0"/>
              <a:t>Humidity: </a:t>
            </a:r>
            <a:r>
              <a:rPr lang="en-US" dirty="0"/>
              <a:t>10 - 12</a:t>
            </a:r>
            <a:r>
              <a:rPr lang="en-US" dirty="0" smtClean="0"/>
              <a:t>%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971600" y="6093296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 request it is possible to offer different size for minimum quantity </a:t>
            </a:r>
            <a:r>
              <a:rPr lang="en-US" dirty="0" smtClean="0"/>
              <a:t>ordered.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8606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Semi-finished Door Elements</a:t>
            </a:r>
            <a:endParaRPr lang="ru-R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3" y="1700808"/>
            <a:ext cx="3973355" cy="3168352"/>
          </a:xfrm>
        </p:spPr>
      </p:pic>
      <p:sp>
        <p:nvSpPr>
          <p:cNvPr id="5" name="TextBox 4"/>
          <p:cNvSpPr txBox="1"/>
          <p:nvPr/>
        </p:nvSpPr>
        <p:spPr>
          <a:xfrm>
            <a:off x="4644008" y="1988840"/>
            <a:ext cx="43204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Door size (with frame) - 2200 mm, X900 mm</a:t>
            </a:r>
          </a:p>
          <a:p>
            <a:r>
              <a:rPr lang="en-US" dirty="0"/>
              <a:t>Board size - 2100 mm, X800 mm, X45 mm</a:t>
            </a:r>
          </a:p>
          <a:p>
            <a:r>
              <a:rPr lang="en-US" dirty="0"/>
              <a:t>Frame size - 70 mm, X900 mm, X2200 mm - 2 pcs, 70 mm, X90 mm, X900 mm - pcs</a:t>
            </a:r>
          </a:p>
          <a:p>
            <a:r>
              <a:rPr lang="en-US" dirty="0" smtClean="0"/>
              <a:t>Lamellar </a:t>
            </a:r>
            <a:r>
              <a:rPr lang="en-US" dirty="0"/>
              <a:t>width in the board: form 120 mm up to 160 mm.</a:t>
            </a:r>
          </a:p>
          <a:p>
            <a:r>
              <a:rPr lang="en-US" dirty="0"/>
              <a:t>The size and wood type varies according customer wishes.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637951" y="4725144"/>
            <a:ext cx="44644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produce semi-finished elements for doors. This elements meet Euro </a:t>
            </a:r>
            <a:r>
              <a:rPr lang="en-US" dirty="0" smtClean="0"/>
              <a:t>Standards </a:t>
            </a:r>
            <a:r>
              <a:rPr lang="en-US" dirty="0"/>
              <a:t>for doors. The final customer can use them for producing doors according to their own design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55541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Worktops</a:t>
            </a:r>
            <a:endParaRPr lang="ru-R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628800"/>
            <a:ext cx="3780420" cy="2520280"/>
          </a:xfrm>
        </p:spPr>
      </p:pic>
      <p:sp>
        <p:nvSpPr>
          <p:cNvPr id="3" name="TextBox 2"/>
          <p:cNvSpPr txBox="1"/>
          <p:nvPr/>
        </p:nvSpPr>
        <p:spPr>
          <a:xfrm>
            <a:off x="4836947" y="1988840"/>
            <a:ext cx="3960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offer prime quality Acacia, Walnut, Chestnut, Coniferous, Beech, Ash, Oak solid wood worktops.</a:t>
            </a:r>
          </a:p>
          <a:p>
            <a:r>
              <a:rPr lang="en-US" dirty="0" smtClean="0"/>
              <a:t>Sizes depend on customer request.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198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Finger-jointed </a:t>
            </a:r>
            <a:r>
              <a:rPr lang="en-US" dirty="0" smtClean="0"/>
              <a:t>panels</a:t>
            </a:r>
            <a:endParaRPr lang="ru-R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844824"/>
            <a:ext cx="3469831" cy="2304255"/>
          </a:xfrm>
        </p:spPr>
      </p:pic>
      <p:sp>
        <p:nvSpPr>
          <p:cNvPr id="6" name="TextBox 5"/>
          <p:cNvSpPr txBox="1"/>
          <p:nvPr/>
        </p:nvSpPr>
        <p:spPr>
          <a:xfrm>
            <a:off x="2195736" y="1052736"/>
            <a:ext cx="46085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Acacia</a:t>
            </a:r>
            <a:endParaRPr lang="ru-RU" sz="4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499992" y="1844824"/>
            <a:ext cx="41044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Quality: A</a:t>
            </a:r>
            <a:r>
              <a:rPr lang="en-US" b="1" dirty="0" smtClean="0"/>
              <a:t>B</a:t>
            </a:r>
            <a:endParaRPr lang="en-US" dirty="0" smtClean="0"/>
          </a:p>
          <a:p>
            <a:r>
              <a:rPr lang="en-US" dirty="0" smtClean="0"/>
              <a:t>Thickness: 14-200mm</a:t>
            </a:r>
          </a:p>
          <a:p>
            <a:r>
              <a:rPr lang="en-US" dirty="0" smtClean="0"/>
              <a:t>Width: 35-1300mm</a:t>
            </a:r>
          </a:p>
          <a:p>
            <a:r>
              <a:rPr lang="en-US" dirty="0" smtClean="0"/>
              <a:t>Width of lamella: 20mm-40mm</a:t>
            </a:r>
          </a:p>
          <a:p>
            <a:r>
              <a:rPr lang="en-US" dirty="0" smtClean="0"/>
              <a:t>Length: 6m</a:t>
            </a:r>
          </a:p>
          <a:p>
            <a:r>
              <a:rPr lang="en-US" dirty="0" smtClean="0"/>
              <a:t>Humidity: 10% ±1.5%.</a:t>
            </a:r>
          </a:p>
          <a:p>
            <a:r>
              <a:rPr lang="en-US" dirty="0" smtClean="0"/>
              <a:t>Glue: </a:t>
            </a:r>
            <a:r>
              <a:rPr lang="en-US" dirty="0" err="1" smtClean="0"/>
              <a:t>Kleibert</a:t>
            </a:r>
            <a:r>
              <a:rPr lang="en-US" dirty="0" smtClean="0"/>
              <a:t> D3, D4</a:t>
            </a:r>
          </a:p>
          <a:p>
            <a:r>
              <a:rPr lang="en-US" dirty="0" smtClean="0"/>
              <a:t>May vary according customer wishes.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5357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Finger-jointed </a:t>
            </a:r>
            <a:r>
              <a:rPr lang="en-US" dirty="0" smtClean="0"/>
              <a:t>panels</a:t>
            </a:r>
            <a:endParaRPr lang="ru-R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1844824"/>
            <a:ext cx="3775892" cy="2664296"/>
          </a:xfrm>
        </p:spPr>
      </p:pic>
      <p:sp>
        <p:nvSpPr>
          <p:cNvPr id="6" name="TextBox 5"/>
          <p:cNvSpPr txBox="1"/>
          <p:nvPr/>
        </p:nvSpPr>
        <p:spPr>
          <a:xfrm>
            <a:off x="2195736" y="1124744"/>
            <a:ext cx="46085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Walnut</a:t>
            </a:r>
            <a:endParaRPr lang="ru-RU" sz="4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474330" y="1844824"/>
            <a:ext cx="41044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Quality: Rustic</a:t>
            </a:r>
          </a:p>
          <a:p>
            <a:r>
              <a:rPr lang="en-US" dirty="0" smtClean="0"/>
              <a:t>Thickness: 14-200mm</a:t>
            </a:r>
          </a:p>
          <a:p>
            <a:r>
              <a:rPr lang="en-US" dirty="0" smtClean="0"/>
              <a:t>Width: 35-1300mm</a:t>
            </a:r>
          </a:p>
          <a:p>
            <a:r>
              <a:rPr lang="en-US" dirty="0" smtClean="0"/>
              <a:t>Width of lamella: 20mm-40mm</a:t>
            </a:r>
          </a:p>
          <a:p>
            <a:r>
              <a:rPr lang="en-US" dirty="0" smtClean="0"/>
              <a:t>Length: 6m</a:t>
            </a:r>
          </a:p>
          <a:p>
            <a:r>
              <a:rPr lang="en-US" dirty="0" smtClean="0"/>
              <a:t>Humidity: 10% ±1.5%.</a:t>
            </a:r>
          </a:p>
          <a:p>
            <a:r>
              <a:rPr lang="en-US" dirty="0"/>
              <a:t>Glue: </a:t>
            </a:r>
            <a:r>
              <a:rPr lang="en-US" dirty="0" err="1"/>
              <a:t>Kleibert</a:t>
            </a:r>
            <a:r>
              <a:rPr lang="en-US" dirty="0"/>
              <a:t> D3, </a:t>
            </a:r>
            <a:r>
              <a:rPr lang="en-US" dirty="0" smtClean="0"/>
              <a:t>D4</a:t>
            </a:r>
          </a:p>
          <a:p>
            <a:r>
              <a:rPr lang="en-US" dirty="0" smtClean="0"/>
              <a:t>May vary according customer wishes.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6062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Finger-jointed panels</a:t>
            </a:r>
            <a:endParaRPr lang="ru-R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988840"/>
            <a:ext cx="3686697" cy="2448272"/>
          </a:xfrm>
        </p:spPr>
      </p:pic>
      <p:sp>
        <p:nvSpPr>
          <p:cNvPr id="7" name="TextBox 6"/>
          <p:cNvSpPr txBox="1"/>
          <p:nvPr/>
        </p:nvSpPr>
        <p:spPr>
          <a:xfrm>
            <a:off x="2195736" y="1124744"/>
            <a:ext cx="46085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Walnut</a:t>
            </a:r>
            <a:r>
              <a:rPr lang="ka-GE" sz="4400" b="1" dirty="0" smtClean="0"/>
              <a:t> </a:t>
            </a:r>
            <a:endParaRPr lang="ru-RU" sz="4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427984" y="1988840"/>
            <a:ext cx="41044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Quality: Rustic</a:t>
            </a:r>
          </a:p>
          <a:p>
            <a:r>
              <a:rPr lang="en-US" dirty="0" smtClean="0"/>
              <a:t>Thickness: 14-200mm</a:t>
            </a:r>
          </a:p>
          <a:p>
            <a:r>
              <a:rPr lang="en-US" dirty="0" smtClean="0"/>
              <a:t>Width: 35-1300mm</a:t>
            </a:r>
          </a:p>
          <a:p>
            <a:r>
              <a:rPr lang="en-US" dirty="0" smtClean="0"/>
              <a:t>Width of lamella: 20mm-40mm</a:t>
            </a:r>
          </a:p>
          <a:p>
            <a:r>
              <a:rPr lang="en-US" dirty="0" smtClean="0"/>
              <a:t>Length: 6m</a:t>
            </a:r>
          </a:p>
          <a:p>
            <a:r>
              <a:rPr lang="en-US" dirty="0" smtClean="0"/>
              <a:t>Humidity: 10% ±1.5</a:t>
            </a:r>
            <a:r>
              <a:rPr lang="en-US" dirty="0"/>
              <a:t>%. </a:t>
            </a:r>
            <a:endParaRPr lang="en-US" dirty="0" smtClean="0"/>
          </a:p>
          <a:p>
            <a:r>
              <a:rPr lang="en-US" dirty="0" smtClean="0"/>
              <a:t>Glue</a:t>
            </a:r>
            <a:r>
              <a:rPr lang="en-US" dirty="0"/>
              <a:t>: </a:t>
            </a:r>
            <a:r>
              <a:rPr lang="en-US" dirty="0" err="1"/>
              <a:t>Kleibert</a:t>
            </a:r>
            <a:r>
              <a:rPr lang="en-US" dirty="0"/>
              <a:t> D3, D4</a:t>
            </a:r>
          </a:p>
          <a:p>
            <a:r>
              <a:rPr lang="en-US" dirty="0" smtClean="0"/>
              <a:t>May vary according customer wishes.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2928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Finger-jointed panels</a:t>
            </a:r>
            <a:endParaRPr lang="ru-R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88232"/>
            <a:ext cx="3512900" cy="2332856"/>
          </a:xfrm>
        </p:spPr>
      </p:pic>
      <p:sp>
        <p:nvSpPr>
          <p:cNvPr id="6" name="TextBox 5"/>
          <p:cNvSpPr txBox="1"/>
          <p:nvPr/>
        </p:nvSpPr>
        <p:spPr>
          <a:xfrm>
            <a:off x="2195736" y="1196752"/>
            <a:ext cx="46085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Ash</a:t>
            </a:r>
            <a:endParaRPr lang="ru-RU" sz="4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474330" y="1988840"/>
            <a:ext cx="41044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Quality: AB</a:t>
            </a:r>
          </a:p>
          <a:p>
            <a:r>
              <a:rPr lang="en-US" dirty="0" smtClean="0"/>
              <a:t>Thickness: 14-200mm</a:t>
            </a:r>
          </a:p>
          <a:p>
            <a:r>
              <a:rPr lang="en-US" dirty="0" smtClean="0"/>
              <a:t>Width: 35-1300mm</a:t>
            </a:r>
          </a:p>
          <a:p>
            <a:r>
              <a:rPr lang="en-US" dirty="0" smtClean="0"/>
              <a:t>Width of lamella: 20mm-40mm</a:t>
            </a:r>
          </a:p>
          <a:p>
            <a:r>
              <a:rPr lang="en-US" dirty="0" smtClean="0"/>
              <a:t>Length: 6m</a:t>
            </a:r>
          </a:p>
          <a:p>
            <a:r>
              <a:rPr lang="en-US" dirty="0" smtClean="0"/>
              <a:t>Humidity: 10% ±1.5%.</a:t>
            </a:r>
          </a:p>
          <a:p>
            <a:r>
              <a:rPr lang="en-US" dirty="0"/>
              <a:t>Glue: </a:t>
            </a:r>
            <a:r>
              <a:rPr lang="en-US" dirty="0" err="1"/>
              <a:t>Kleibert</a:t>
            </a:r>
            <a:r>
              <a:rPr lang="en-US" dirty="0"/>
              <a:t> D3, </a:t>
            </a:r>
            <a:r>
              <a:rPr lang="en-US" dirty="0" smtClean="0"/>
              <a:t>D4</a:t>
            </a:r>
          </a:p>
          <a:p>
            <a:r>
              <a:rPr lang="en-US" dirty="0" smtClean="0"/>
              <a:t>May vary according customer wishes.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0948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Finger-jointed panels</a:t>
            </a:r>
            <a:endParaRPr lang="ru-R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44824"/>
            <a:ext cx="3546190" cy="2354964"/>
          </a:xfrm>
        </p:spPr>
      </p:pic>
      <p:sp>
        <p:nvSpPr>
          <p:cNvPr id="7" name="TextBox 6"/>
          <p:cNvSpPr txBox="1"/>
          <p:nvPr/>
        </p:nvSpPr>
        <p:spPr>
          <a:xfrm>
            <a:off x="2195736" y="1124744"/>
            <a:ext cx="46085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Oak</a:t>
            </a:r>
            <a:endParaRPr lang="ru-RU" sz="4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474330" y="1844824"/>
            <a:ext cx="41044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Quality: AB</a:t>
            </a:r>
          </a:p>
          <a:p>
            <a:r>
              <a:rPr lang="en-US" dirty="0" smtClean="0"/>
              <a:t>Thickness: 14-200mm</a:t>
            </a:r>
          </a:p>
          <a:p>
            <a:r>
              <a:rPr lang="en-US" dirty="0" smtClean="0"/>
              <a:t>Width: 35-1300mm</a:t>
            </a:r>
          </a:p>
          <a:p>
            <a:r>
              <a:rPr lang="en-US" dirty="0" smtClean="0"/>
              <a:t>Width of lamella: 20mm-40mm</a:t>
            </a:r>
          </a:p>
          <a:p>
            <a:r>
              <a:rPr lang="en-US" dirty="0" smtClean="0"/>
              <a:t>Length: 6m</a:t>
            </a:r>
          </a:p>
          <a:p>
            <a:r>
              <a:rPr lang="en-US" dirty="0" smtClean="0"/>
              <a:t>Humidity: 10% ±1.5%.</a:t>
            </a:r>
          </a:p>
          <a:p>
            <a:r>
              <a:rPr lang="en-US" dirty="0"/>
              <a:t>Glue: </a:t>
            </a:r>
            <a:r>
              <a:rPr lang="en-US" dirty="0" err="1"/>
              <a:t>Kleibert</a:t>
            </a:r>
            <a:r>
              <a:rPr lang="en-US" dirty="0"/>
              <a:t> D3, </a:t>
            </a:r>
            <a:r>
              <a:rPr lang="en-US" dirty="0" smtClean="0"/>
              <a:t>D4</a:t>
            </a:r>
          </a:p>
          <a:p>
            <a:r>
              <a:rPr lang="en-US" dirty="0" smtClean="0"/>
              <a:t>May vary according customer wishes.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0511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Finger-jointed panels</a:t>
            </a:r>
            <a:endParaRPr lang="ru-RU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916832"/>
            <a:ext cx="3621332" cy="2404864"/>
          </a:xfrm>
        </p:spPr>
      </p:pic>
      <p:sp>
        <p:nvSpPr>
          <p:cNvPr id="7" name="TextBox 6"/>
          <p:cNvSpPr txBox="1"/>
          <p:nvPr/>
        </p:nvSpPr>
        <p:spPr>
          <a:xfrm>
            <a:off x="2170074" y="1124743"/>
            <a:ext cx="46085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Oak</a:t>
            </a:r>
            <a:endParaRPr lang="ru-RU" sz="4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474330" y="1916832"/>
            <a:ext cx="41044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Quality: BB</a:t>
            </a:r>
          </a:p>
          <a:p>
            <a:r>
              <a:rPr lang="en-US" dirty="0" smtClean="0"/>
              <a:t>Thickness: 14-200mm</a:t>
            </a:r>
          </a:p>
          <a:p>
            <a:r>
              <a:rPr lang="en-US" dirty="0" smtClean="0"/>
              <a:t>Width: 35-1300mm</a:t>
            </a:r>
          </a:p>
          <a:p>
            <a:r>
              <a:rPr lang="en-US" dirty="0" smtClean="0"/>
              <a:t>Width of lamella: 20mm-40mm</a:t>
            </a:r>
          </a:p>
          <a:p>
            <a:r>
              <a:rPr lang="en-US" dirty="0" smtClean="0"/>
              <a:t>Length: 6m</a:t>
            </a:r>
          </a:p>
          <a:p>
            <a:r>
              <a:rPr lang="en-US" dirty="0" smtClean="0"/>
              <a:t>Humidity: 10% ±1.5%.</a:t>
            </a:r>
          </a:p>
          <a:p>
            <a:r>
              <a:rPr lang="en-US" dirty="0"/>
              <a:t>Glue: </a:t>
            </a:r>
            <a:r>
              <a:rPr lang="en-US" dirty="0" err="1"/>
              <a:t>Kleibert</a:t>
            </a:r>
            <a:r>
              <a:rPr lang="en-US" dirty="0"/>
              <a:t> D3, </a:t>
            </a:r>
            <a:r>
              <a:rPr lang="en-US" dirty="0" smtClean="0"/>
              <a:t>D4</a:t>
            </a:r>
          </a:p>
          <a:p>
            <a:r>
              <a:rPr lang="en-US" dirty="0" smtClean="0"/>
              <a:t>May vary according customer wishes.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4621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Finger-jointed panels</a:t>
            </a:r>
            <a:endParaRPr lang="ru-R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16832"/>
            <a:ext cx="3795130" cy="2520280"/>
          </a:xfrm>
        </p:spPr>
      </p:pic>
      <p:sp>
        <p:nvSpPr>
          <p:cNvPr id="6" name="TextBox 5"/>
          <p:cNvSpPr txBox="1"/>
          <p:nvPr/>
        </p:nvSpPr>
        <p:spPr>
          <a:xfrm>
            <a:off x="2195736" y="1124744"/>
            <a:ext cx="46085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Chestnut</a:t>
            </a:r>
            <a:endParaRPr lang="ru-RU" sz="4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474330" y="1916832"/>
            <a:ext cx="41044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Quality: AB</a:t>
            </a:r>
          </a:p>
          <a:p>
            <a:r>
              <a:rPr lang="en-US" dirty="0" smtClean="0"/>
              <a:t>Thickness: 14-200mm</a:t>
            </a:r>
          </a:p>
          <a:p>
            <a:r>
              <a:rPr lang="en-US" dirty="0" smtClean="0"/>
              <a:t>Width: 35-1300mm</a:t>
            </a:r>
          </a:p>
          <a:p>
            <a:r>
              <a:rPr lang="en-US" dirty="0" smtClean="0"/>
              <a:t>Width of lamella: 20mm-40mm</a:t>
            </a:r>
          </a:p>
          <a:p>
            <a:r>
              <a:rPr lang="en-US" dirty="0" smtClean="0"/>
              <a:t>Length: 6m</a:t>
            </a:r>
          </a:p>
          <a:p>
            <a:r>
              <a:rPr lang="en-US" dirty="0" smtClean="0"/>
              <a:t>Humidity: 10% ±1.5%.</a:t>
            </a:r>
          </a:p>
          <a:p>
            <a:r>
              <a:rPr lang="en-US" dirty="0"/>
              <a:t>Glue: </a:t>
            </a:r>
            <a:r>
              <a:rPr lang="en-US" dirty="0" err="1"/>
              <a:t>Kleibert</a:t>
            </a:r>
            <a:r>
              <a:rPr lang="en-US" dirty="0"/>
              <a:t> D3, </a:t>
            </a:r>
            <a:r>
              <a:rPr lang="en-US" dirty="0" smtClean="0"/>
              <a:t>D4</a:t>
            </a:r>
          </a:p>
          <a:p>
            <a:r>
              <a:rPr lang="en-US" dirty="0" smtClean="0"/>
              <a:t>May vary according customer wishes.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5651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Finger-jointed panels</a:t>
            </a:r>
            <a:endParaRPr lang="ru-R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72816"/>
            <a:ext cx="3757006" cy="2494963"/>
          </a:xfrm>
        </p:spPr>
      </p:pic>
      <p:sp>
        <p:nvSpPr>
          <p:cNvPr id="5" name="TextBox 4"/>
          <p:cNvSpPr txBox="1"/>
          <p:nvPr/>
        </p:nvSpPr>
        <p:spPr>
          <a:xfrm>
            <a:off x="4499992" y="1844824"/>
            <a:ext cx="41044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Quality: BB</a:t>
            </a:r>
          </a:p>
          <a:p>
            <a:r>
              <a:rPr lang="en-US" dirty="0" smtClean="0"/>
              <a:t>Thickness: 14-200mm</a:t>
            </a:r>
          </a:p>
          <a:p>
            <a:r>
              <a:rPr lang="en-US" dirty="0" smtClean="0"/>
              <a:t>Width: 35-1300mm</a:t>
            </a:r>
          </a:p>
          <a:p>
            <a:r>
              <a:rPr lang="en-US" dirty="0" smtClean="0"/>
              <a:t>Width of lamella: 20mm-40mm</a:t>
            </a:r>
          </a:p>
          <a:p>
            <a:r>
              <a:rPr lang="en-US" dirty="0" smtClean="0"/>
              <a:t>Length: 6m</a:t>
            </a:r>
          </a:p>
          <a:p>
            <a:r>
              <a:rPr lang="en-US" dirty="0" smtClean="0"/>
              <a:t>Humidity: 10% ±1.5%.</a:t>
            </a:r>
          </a:p>
          <a:p>
            <a:r>
              <a:rPr lang="en-US" dirty="0"/>
              <a:t>Glue: </a:t>
            </a:r>
            <a:r>
              <a:rPr lang="en-US" dirty="0" err="1"/>
              <a:t>Kleibert</a:t>
            </a:r>
            <a:r>
              <a:rPr lang="en-US" dirty="0"/>
              <a:t> D3, </a:t>
            </a:r>
            <a:r>
              <a:rPr lang="en-US" dirty="0" smtClean="0"/>
              <a:t>D4</a:t>
            </a:r>
          </a:p>
          <a:p>
            <a:r>
              <a:rPr lang="en-US" dirty="0" smtClean="0"/>
              <a:t>May vary according customer wishes.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195736" y="1052736"/>
            <a:ext cx="46085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Chestnut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28258709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126</TotalTime>
  <Words>637</Words>
  <Application>Microsoft Office PowerPoint</Application>
  <PresentationFormat>On-screen Show (4:3)</PresentationFormat>
  <Paragraphs>140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Тема Office</vt:lpstr>
      <vt:lpstr>Semi-finished materials</vt:lpstr>
      <vt:lpstr>Finger-jointed panels</vt:lpstr>
      <vt:lpstr>Finger-jointed panels</vt:lpstr>
      <vt:lpstr>Finger-jointed panels</vt:lpstr>
      <vt:lpstr>Finger-jointed panels</vt:lpstr>
      <vt:lpstr>Finger-jointed panels</vt:lpstr>
      <vt:lpstr>Finger-jointed panels</vt:lpstr>
      <vt:lpstr>Finger-jointed panels</vt:lpstr>
      <vt:lpstr>Finger-jointed panels</vt:lpstr>
      <vt:lpstr>Finger-jointed panels</vt:lpstr>
      <vt:lpstr>Finger-jointed panels</vt:lpstr>
      <vt:lpstr>Finger-jointed panels</vt:lpstr>
      <vt:lpstr>Finger-jointed panels</vt:lpstr>
      <vt:lpstr>Scantlings for windows and doors</vt:lpstr>
      <vt:lpstr>Semi-finished Door Elements</vt:lpstr>
      <vt:lpstr>Worktops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Semi-finished materials</dc:title>
  <dc:creator>Sara Yasmeen (Wipro Technologies)</dc:creator>
  <cp:lastModifiedBy>User</cp:lastModifiedBy>
  <cp:revision>19</cp:revision>
  <dcterms:created xsi:type="dcterms:W3CDTF">2010-02-23T11:30:32Z</dcterms:created>
  <dcterms:modified xsi:type="dcterms:W3CDTF">2015-06-02T06:34:50Z</dcterms:modified>
</cp:coreProperties>
</file>